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77" r:id="rId3"/>
    <p:sldId id="278" r:id="rId4"/>
    <p:sldId id="280" r:id="rId5"/>
    <p:sldId id="265" r:id="rId6"/>
    <p:sldId id="268" r:id="rId7"/>
    <p:sldId id="282" r:id="rId8"/>
    <p:sldId id="285" r:id="rId9"/>
    <p:sldId id="283" r:id="rId10"/>
    <p:sldId id="269" r:id="rId11"/>
    <p:sldId id="267" r:id="rId12"/>
    <p:sldId id="270" r:id="rId13"/>
    <p:sldId id="284" r:id="rId14"/>
    <p:sldId id="259" r:id="rId15"/>
    <p:sldId id="260" r:id="rId16"/>
    <p:sldId id="264" r:id="rId17"/>
    <p:sldId id="273" r:id="rId18"/>
    <p:sldId id="271" r:id="rId19"/>
    <p:sldId id="2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14</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Apache</a:t>
            </a:r>
            <a:r>
              <a:rPr lang="ja-JP" altLang="en-US" dirty="0"/>
              <a:t>で負荷分散するにはプロキシ機能を応用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2" name="報告用録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2454" y="1600328"/>
            <a:ext cx="6115874" cy="3822421"/>
          </a:xfrm>
          <a:prstGeom prst="rect">
            <a:avLst/>
          </a:prstGeom>
        </p:spPr>
      </p:pic>
      <p:sp>
        <p:nvSpPr>
          <p:cNvPr id="9" name="コンテンツ プレースホルダー 2"/>
          <p:cNvSpPr>
            <a:spLocks noGrp="1"/>
          </p:cNvSpPr>
          <p:nvPr>
            <p:ph idx="1"/>
          </p:nvPr>
        </p:nvSpPr>
        <p:spPr>
          <a:xfrm>
            <a:off x="632666" y="5553981"/>
            <a:ext cx="7882684" cy="1013074"/>
          </a:xfrm>
        </p:spPr>
        <p:txBody>
          <a:bodyPr>
            <a:noAutofit/>
          </a:bodyPr>
          <a:lstStyle/>
          <a:p>
            <a:pPr marL="0" indent="0">
              <a:buNone/>
            </a:pPr>
            <a:r>
              <a:rPr lang="en-US" altLang="ja-JP" sz="2300" dirty="0" smtClean="0"/>
              <a:t>Nginx</a:t>
            </a:r>
            <a:r>
              <a:rPr lang="ja-JP" altLang="en-US" sz="2300" dirty="0" smtClean="0"/>
              <a:t>の</a:t>
            </a:r>
            <a:r>
              <a:rPr lang="en-US" altLang="ja-JP" sz="2300" dirty="0" smtClean="0"/>
              <a:t>WEB</a:t>
            </a:r>
            <a:r>
              <a:rPr lang="ja-JP" altLang="en-US" sz="2300" dirty="0" smtClean="0"/>
              <a:t>サーバで</a:t>
            </a:r>
            <a:r>
              <a:rPr lang="en-US" altLang="ja-JP" sz="2300" dirty="0" smtClean="0"/>
              <a:t>localhost</a:t>
            </a:r>
            <a:r>
              <a:rPr lang="ja-JP" altLang="en-US" sz="2300" dirty="0" smtClean="0"/>
              <a:t>にアクセス</a:t>
            </a:r>
            <a:r>
              <a:rPr lang="en-US" altLang="ja-JP" sz="2300" dirty="0" smtClean="0"/>
              <a:t/>
            </a:r>
            <a:br>
              <a:rPr lang="en-US" altLang="ja-JP" sz="2300" dirty="0" smtClean="0"/>
            </a:br>
            <a:r>
              <a:rPr lang="ja-JP" altLang="en-US" sz="2300" dirty="0" smtClean="0"/>
              <a:t>接続先は検索システムを積んだラズパイ</a:t>
            </a:r>
            <a:r>
              <a:rPr lang="en-US" altLang="ja-JP" sz="2300" dirty="0" smtClean="0"/>
              <a:t>3</a:t>
            </a:r>
            <a:r>
              <a:rPr lang="ja-JP" altLang="en-US" sz="2300" dirty="0" smtClean="0"/>
              <a:t>台。</a:t>
            </a:r>
            <a:r>
              <a:rPr lang="en-US" altLang="ja-JP" sz="2300" dirty="0" smtClean="0"/>
              <a:t/>
            </a:r>
            <a:br>
              <a:rPr lang="en-US" altLang="ja-JP" sz="2300" dirty="0" smtClean="0"/>
            </a:br>
            <a:r>
              <a:rPr lang="ja-JP" altLang="en-US" sz="2300" dirty="0" smtClean="0"/>
              <a:t>ラウンドロビン方式でロードバランスされた</a:t>
            </a:r>
            <a:r>
              <a:rPr lang="en-US" altLang="ja-JP" sz="2300" dirty="0" smtClean="0"/>
              <a:t>(o^―^o)</a:t>
            </a:r>
            <a:r>
              <a:rPr lang="ja-JP" altLang="en-US" sz="2300" dirty="0" smtClean="0"/>
              <a:t>ﾆｺ</a:t>
            </a:r>
            <a:endParaRPr lang="ja-JP" altLang="en-US" sz="2300" dirty="0"/>
          </a:p>
        </p:txBody>
      </p:sp>
    </p:spTree>
    <p:extLst>
      <p:ext uri="{BB962C8B-B14F-4D97-AF65-F5344CB8AC3E}">
        <p14:creationId xmlns:p14="http://schemas.microsoft.com/office/powerpoint/2010/main" val="2463331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589049" y="5143383"/>
            <a:ext cx="7882684" cy="1307232"/>
          </a:xfrm>
        </p:spPr>
        <p:txBody>
          <a:bodyPr>
            <a:noAutofit/>
          </a:bodyPr>
          <a:lstStyle/>
          <a:p>
            <a:pPr marL="0" indent="0">
              <a:buNone/>
            </a:pPr>
            <a:r>
              <a:rPr lang="en-US" altLang="ja-JP" sz="2300" dirty="0" smtClean="0"/>
              <a:t>Server{}</a:t>
            </a:r>
            <a:r>
              <a:rPr lang="ja-JP" altLang="en-US" sz="2300" dirty="0" smtClean="0"/>
              <a:t>は</a:t>
            </a:r>
            <a:r>
              <a:rPr lang="en-US" altLang="ja-JP" sz="2300" dirty="0" smtClean="0"/>
              <a:t>80</a:t>
            </a:r>
            <a:r>
              <a:rPr lang="ja-JP" altLang="en-US" sz="2300" dirty="0"/>
              <a:t>番ポート</a:t>
            </a:r>
            <a:r>
              <a:rPr lang="en-US" altLang="ja-JP" sz="2300" dirty="0"/>
              <a:t>localhost</a:t>
            </a:r>
            <a:r>
              <a:rPr lang="ja-JP" altLang="en-US" sz="2300" dirty="0"/>
              <a:t>でアクセスがあったら場合、</a:t>
            </a:r>
            <a:r>
              <a:rPr lang="en-US" altLang="ja-JP" sz="2300" dirty="0" err="1"/>
              <a:t>proxy_pass</a:t>
            </a:r>
            <a:r>
              <a:rPr lang="en-US" altLang="ja-JP" sz="2300" dirty="0"/>
              <a:t> </a:t>
            </a:r>
            <a:r>
              <a:rPr lang="ja-JP" altLang="en-US" sz="2300" dirty="0"/>
              <a:t>に書いた</a:t>
            </a:r>
            <a:r>
              <a:rPr lang="en-US" altLang="ja-JP" sz="2300" dirty="0"/>
              <a:t>URL</a:t>
            </a:r>
            <a:r>
              <a:rPr lang="ja-JP" altLang="en-US" sz="2300" dirty="0"/>
              <a:t>へリバースされる</a:t>
            </a:r>
            <a:r>
              <a:rPr lang="ja-JP" altLang="en-US" sz="2300" dirty="0" smtClean="0"/>
              <a:t>。</a:t>
            </a:r>
            <a:r>
              <a:rPr lang="en-US" altLang="ja-JP" sz="2300" dirty="0" smtClean="0"/>
              <a:t>Upstream</a:t>
            </a:r>
            <a:r>
              <a:rPr lang="ja-JP" altLang="en-US" sz="2300" dirty="0"/>
              <a:t>でロードバランスに使うサーバ群を</a:t>
            </a:r>
            <a:r>
              <a:rPr lang="en-US" altLang="ja-JP" sz="2300" dirty="0"/>
              <a:t>backend1</a:t>
            </a:r>
            <a:r>
              <a:rPr lang="ja-JP" altLang="en-US" sz="2300" dirty="0"/>
              <a:t>と名前を付けグループ化している。</a:t>
            </a:r>
          </a:p>
        </p:txBody>
      </p:sp>
      <p:pic>
        <p:nvPicPr>
          <p:cNvPr id="5" name="図 4"/>
          <p:cNvPicPr>
            <a:picLocks noChangeAspect="1"/>
          </p:cNvPicPr>
          <p:nvPr/>
        </p:nvPicPr>
        <p:blipFill rotWithShape="1">
          <a:blip r:embed="rId2"/>
          <a:srcRect l="6236" t="33828" r="70554" b="41487"/>
          <a:stretch/>
        </p:blipFill>
        <p:spPr>
          <a:xfrm>
            <a:off x="2263351" y="1690689"/>
            <a:ext cx="4194599" cy="2788317"/>
          </a:xfrm>
          <a:prstGeom prst="rect">
            <a:avLst/>
          </a:prstGeom>
        </p:spPr>
      </p:pic>
      <p:sp>
        <p:nvSpPr>
          <p:cNvPr id="10" name="コンテンツ プレースホルダー 2"/>
          <p:cNvSpPr txBox="1">
            <a:spLocks/>
          </p:cNvSpPr>
          <p:nvPr/>
        </p:nvSpPr>
        <p:spPr>
          <a:xfrm>
            <a:off x="1803950" y="4555848"/>
            <a:ext cx="5113399" cy="38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300" dirty="0" smtClean="0"/>
              <a:t>ロードバランスする部分の</a:t>
            </a:r>
            <a:r>
              <a:rPr lang="en-US" altLang="ja-JP" sz="2300" dirty="0" err="1" smtClean="0"/>
              <a:t>Config</a:t>
            </a:r>
            <a:r>
              <a:rPr lang="ja-JP" altLang="en-US" sz="2300" dirty="0" smtClean="0"/>
              <a:t>設定</a:t>
            </a:r>
            <a:endParaRPr lang="ja-JP" altLang="en-US" sz="2300"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2"/>
            <a:ext cx="7886700" cy="4351338"/>
          </a:xfrm>
        </p:spPr>
        <p:txBody>
          <a:bodyPr>
            <a:normAutofit fontScale="92500"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Tree>
    <p:extLst>
      <p:ext uri="{BB962C8B-B14F-4D97-AF65-F5344CB8AC3E}">
        <p14:creationId xmlns:p14="http://schemas.microsoft.com/office/powerpoint/2010/main" val="209970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Tree>
    <p:extLst>
      <p:ext uri="{BB962C8B-B14F-4D97-AF65-F5344CB8AC3E}">
        <p14:creationId xmlns:p14="http://schemas.microsoft.com/office/powerpoint/2010/main" val="290652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dirty="0" smtClean="0"/>
              <a:t>応答速度を考慮</a:t>
            </a:r>
            <a:r>
              <a:rPr lang="ja-JP" altLang="en-US" dirty="0"/>
              <a:t>した</a:t>
            </a:r>
            <a:r>
              <a:rPr lang="ja-JP" altLang="en-US" dirty="0" smtClean="0"/>
              <a:t>ロードバランサーの構築。</a:t>
            </a:r>
            <a:endParaRPr lang="en-US" altLang="ja-JP" dirty="0" smtClean="0"/>
          </a:p>
          <a:p>
            <a:endParaRPr lang="en-US" altLang="ja-JP" dirty="0"/>
          </a:p>
          <a:p>
            <a:r>
              <a:rPr lang="ja-JP" altLang="en-US" dirty="0" smtClean="0"/>
              <a:t>サーバを監視し評価するシステムの構築。</a:t>
            </a:r>
            <a:endParaRPr lang="en-US" altLang="ja-JP" dirty="0" smtClean="0"/>
          </a:p>
          <a:p>
            <a:endParaRPr lang="en-US" altLang="ja-JP" dirty="0" smtClean="0"/>
          </a:p>
          <a:p>
            <a:r>
              <a:rPr lang="ja-JP" altLang="en-US" dirty="0" smtClean="0"/>
              <a:t>応答速度が著しく低下しているサーバの重みづけを下げるアルゴリズムの提案。</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418395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a:p>
        </p:txBody>
      </p:sp>
      <p:sp>
        <p:nvSpPr>
          <p:cNvPr id="5" name="右矢印 4"/>
          <p:cNvSpPr/>
          <p:nvPr/>
        </p:nvSpPr>
        <p:spPr>
          <a:xfrm>
            <a:off x="1001140" y="4634836"/>
            <a:ext cx="1610193" cy="34058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6" name="屈折矢印 5"/>
          <p:cNvSpPr/>
          <p:nvPr/>
        </p:nvSpPr>
        <p:spPr>
          <a:xfrm rot="16200000">
            <a:off x="6160299" y="603042"/>
            <a:ext cx="1136510" cy="2036976"/>
          </a:xfrm>
          <a:prstGeom prst="ben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6400800" y="1744134"/>
            <a:ext cx="2472266" cy="4656666"/>
          </a:xfrm>
          <a:prstGeom prst="roundRect">
            <a:avLst/>
          </a:prstGeom>
          <a:solidFill>
            <a:schemeClr val="accent5"/>
          </a:solidFill>
          <a:ln>
            <a:solidFill>
              <a:srgbClr val="41719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stretch>
            <a:fillRect/>
          </a:stretch>
        </p:blipFill>
        <p:spPr>
          <a:xfrm>
            <a:off x="6768465" y="1939131"/>
            <a:ext cx="1753870" cy="4182006"/>
          </a:xfrm>
          <a:prstGeom prst="rect">
            <a:avLst/>
          </a:prstGeom>
        </p:spPr>
      </p:pic>
      <p:pic>
        <p:nvPicPr>
          <p:cNvPr id="10" name="図 9"/>
          <p:cNvPicPr>
            <a:picLocks noChangeAspect="1"/>
          </p:cNvPicPr>
          <p:nvPr/>
        </p:nvPicPr>
        <p:blipFill>
          <a:blip r:embed="rId3"/>
          <a:stretch>
            <a:fillRect/>
          </a:stretch>
        </p:blipFill>
        <p:spPr>
          <a:xfrm>
            <a:off x="3355480" y="291982"/>
            <a:ext cx="2337611" cy="3048902"/>
          </a:xfrm>
          <a:prstGeom prst="rect">
            <a:avLst/>
          </a:prstGeom>
        </p:spPr>
      </p:pic>
      <p:pic>
        <p:nvPicPr>
          <p:cNvPr id="11" name="図 10"/>
          <p:cNvPicPr>
            <a:picLocks noChangeAspect="1"/>
          </p:cNvPicPr>
          <p:nvPr/>
        </p:nvPicPr>
        <p:blipFill>
          <a:blip r:embed="rId4"/>
          <a:stretch>
            <a:fillRect/>
          </a:stretch>
        </p:blipFill>
        <p:spPr>
          <a:xfrm>
            <a:off x="428266" y="291982"/>
            <a:ext cx="2411738" cy="2976817"/>
          </a:xfrm>
          <a:prstGeom prst="rect">
            <a:avLst/>
          </a:prstGeom>
        </p:spPr>
      </p:pic>
      <p:pic>
        <p:nvPicPr>
          <p:cNvPr id="12" name="図 11"/>
          <p:cNvPicPr>
            <a:picLocks noChangeAspect="1"/>
          </p:cNvPicPr>
          <p:nvPr/>
        </p:nvPicPr>
        <p:blipFill>
          <a:blip r:embed="rId5"/>
          <a:stretch>
            <a:fillRect/>
          </a:stretch>
        </p:blipFill>
        <p:spPr>
          <a:xfrm>
            <a:off x="1438618" y="4435956"/>
            <a:ext cx="864014" cy="712052"/>
          </a:xfrm>
          <a:prstGeom prst="rect">
            <a:avLst/>
          </a:prstGeom>
        </p:spPr>
      </p:pic>
      <p:pic>
        <p:nvPicPr>
          <p:cNvPr id="13" name="図 12"/>
          <p:cNvPicPr>
            <a:picLocks noChangeAspect="1"/>
          </p:cNvPicPr>
          <p:nvPr/>
        </p:nvPicPr>
        <p:blipFill>
          <a:blip r:embed="rId6"/>
          <a:stretch>
            <a:fillRect/>
          </a:stretch>
        </p:blipFill>
        <p:spPr>
          <a:xfrm>
            <a:off x="209933" y="4527078"/>
            <a:ext cx="1017555" cy="620930"/>
          </a:xfrm>
          <a:prstGeom prst="rect">
            <a:avLst/>
          </a:prstGeom>
        </p:spPr>
      </p:pic>
      <p:sp>
        <p:nvSpPr>
          <p:cNvPr id="14" name="テキスト ボックス 13"/>
          <p:cNvSpPr txBox="1"/>
          <p:nvPr/>
        </p:nvSpPr>
        <p:spPr>
          <a:xfrm>
            <a:off x="6439535" y="6411131"/>
            <a:ext cx="2242922" cy="369332"/>
          </a:xfrm>
          <a:prstGeom prst="rect">
            <a:avLst/>
          </a:prstGeom>
          <a:noFill/>
        </p:spPr>
        <p:txBody>
          <a:bodyPr wrap="none" rtlCol="0">
            <a:spAutoFit/>
          </a:bodyPr>
          <a:lstStyle/>
          <a:p>
            <a:r>
              <a:rPr kumimoji="1" lang="ja-JP" altLang="en-US" b="1" dirty="0" smtClean="0"/>
              <a:t>冗長的な</a:t>
            </a:r>
            <a:r>
              <a:rPr kumimoji="1" lang="en-US" altLang="ja-JP" b="1" dirty="0" smtClean="0"/>
              <a:t>WEB</a:t>
            </a:r>
            <a:r>
              <a:rPr kumimoji="1" lang="ja-JP" altLang="en-US" b="1" dirty="0" smtClean="0"/>
              <a:t>サーバ</a:t>
            </a:r>
            <a:endParaRPr kumimoji="1" lang="ja-JP" altLang="en-US" b="1" dirty="0"/>
          </a:p>
        </p:txBody>
      </p:sp>
      <p:sp>
        <p:nvSpPr>
          <p:cNvPr id="15" name="右矢印 14"/>
          <p:cNvSpPr/>
          <p:nvPr/>
        </p:nvSpPr>
        <p:spPr>
          <a:xfrm rot="10800000">
            <a:off x="2691653" y="1335814"/>
            <a:ext cx="663827" cy="63697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20104714">
            <a:off x="5266929" y="4424942"/>
            <a:ext cx="1755046" cy="189535"/>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pic>
        <p:nvPicPr>
          <p:cNvPr id="17" name="図 16"/>
          <p:cNvPicPr>
            <a:picLocks noChangeAspect="1"/>
          </p:cNvPicPr>
          <p:nvPr/>
        </p:nvPicPr>
        <p:blipFill>
          <a:blip r:embed="rId7"/>
          <a:stretch>
            <a:fillRect/>
          </a:stretch>
        </p:blipFill>
        <p:spPr>
          <a:xfrm>
            <a:off x="2611333" y="3517477"/>
            <a:ext cx="2754004" cy="2640132"/>
          </a:xfrm>
          <a:prstGeom prst="rect">
            <a:avLst/>
          </a:prstGeom>
        </p:spPr>
      </p:pic>
      <p:sp>
        <p:nvSpPr>
          <p:cNvPr id="18" name="屈折矢印 17"/>
          <p:cNvSpPr/>
          <p:nvPr/>
        </p:nvSpPr>
        <p:spPr>
          <a:xfrm rot="5400000">
            <a:off x="1359691" y="3095551"/>
            <a:ext cx="1419332" cy="1261479"/>
          </a:xfrm>
          <a:prstGeom prst="bentUpArrow">
            <a:avLst>
              <a:gd name="adj1" fmla="val 25000"/>
              <a:gd name="adj2" fmla="val 25795"/>
              <a:gd name="adj3" fmla="val 22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400800" y="460607"/>
            <a:ext cx="2243667" cy="592667"/>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各サーバの</a:t>
            </a:r>
            <a:r>
              <a:rPr kumimoji="1" lang="en-US" altLang="ja-JP" b="1" dirty="0" smtClean="0"/>
              <a:t/>
            </a:r>
            <a:br>
              <a:rPr kumimoji="1" lang="en-US" altLang="ja-JP" b="1" dirty="0" smtClean="0"/>
            </a:br>
            <a:r>
              <a:rPr kumimoji="1" lang="ja-JP" altLang="en-US" b="1" dirty="0" smtClean="0"/>
              <a:t>応答速度を測る</a:t>
            </a:r>
            <a:endParaRPr kumimoji="1" lang="ja-JP" altLang="en-US" b="1" dirty="0"/>
          </a:p>
        </p:txBody>
      </p:sp>
      <p:sp>
        <p:nvSpPr>
          <p:cNvPr id="20" name="正方形/長方形 19"/>
          <p:cNvSpPr/>
          <p:nvPr/>
        </p:nvSpPr>
        <p:spPr>
          <a:xfrm>
            <a:off x="3900785" y="6003130"/>
            <a:ext cx="2243667" cy="592667"/>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応答速度に基づいて</a:t>
            </a:r>
            <a:r>
              <a:rPr kumimoji="1" lang="en-US" altLang="ja-JP" b="1" dirty="0" smtClean="0"/>
              <a:t/>
            </a:r>
            <a:br>
              <a:rPr kumimoji="1" lang="en-US" altLang="ja-JP" b="1" dirty="0" smtClean="0"/>
            </a:br>
            <a:r>
              <a:rPr kumimoji="1" lang="ja-JP" altLang="en-US" b="1" dirty="0" smtClean="0"/>
              <a:t>割り振りを行う</a:t>
            </a:r>
            <a:endParaRPr kumimoji="1" lang="ja-JP" altLang="en-US" b="1" dirty="0"/>
          </a:p>
        </p:txBody>
      </p:sp>
      <p:sp>
        <p:nvSpPr>
          <p:cNvPr id="21" name="正方形/長方形 20"/>
          <p:cNvSpPr/>
          <p:nvPr/>
        </p:nvSpPr>
        <p:spPr>
          <a:xfrm>
            <a:off x="196669" y="3240624"/>
            <a:ext cx="2243667" cy="592667"/>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応答評価</a:t>
            </a:r>
            <a:r>
              <a:rPr kumimoji="1" lang="en-US" altLang="ja-JP" b="1" dirty="0" smtClean="0"/>
              <a:t>DB</a:t>
            </a:r>
            <a:r>
              <a:rPr kumimoji="1" lang="ja-JP" altLang="en-US" b="1" dirty="0"/>
              <a:t>を</a:t>
            </a:r>
            <a:r>
              <a:rPr kumimoji="1" lang="en-US" altLang="ja-JP" b="1" dirty="0" smtClean="0"/>
              <a:t/>
            </a:r>
            <a:br>
              <a:rPr kumimoji="1" lang="en-US" altLang="ja-JP" b="1" dirty="0" smtClean="0"/>
            </a:br>
            <a:r>
              <a:rPr kumimoji="1" lang="ja-JP" altLang="en-US" b="1" dirty="0" smtClean="0"/>
              <a:t>割り振る指標にする</a:t>
            </a:r>
            <a:endParaRPr kumimoji="1" lang="ja-JP" altLang="en-US" b="1" dirty="0"/>
          </a:p>
        </p:txBody>
      </p:sp>
    </p:spTree>
    <p:extLst>
      <p:ext uri="{BB962C8B-B14F-4D97-AF65-F5344CB8AC3E}">
        <p14:creationId xmlns:p14="http://schemas.microsoft.com/office/powerpoint/2010/main" val="4325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12065</TotalTime>
  <Words>830</Words>
  <Application>Microsoft Office PowerPoint</Application>
  <PresentationFormat>画面に合わせる (4:3)</PresentationFormat>
  <Paragraphs>94</Paragraphs>
  <Slides>19</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ロードバランサに使われる技術</vt:lpstr>
      <vt:lpstr>nginxを使った ラウンドロビン方式のロードバランス</vt:lpstr>
      <vt:lpstr>nginxを使った ラウンドロビン方式のロードバランス</vt:lpstr>
      <vt:lpstr>研究背景</vt:lpstr>
      <vt:lpstr>研究動機</vt:lpstr>
      <vt:lpstr>研究目的</vt:lpstr>
      <vt:lpstr>PowerPoint プレゼンテーション</vt:lpstr>
      <vt:lpstr>関連研究</vt:lpstr>
      <vt:lpstr>既存技術</vt:lpstr>
      <vt:lpstr>研究課題</vt:lpstr>
      <vt:lpstr>研究課題</vt:lpstr>
      <vt:lpstr>卒研 プログラム 実験システムの説明</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129</cp:revision>
  <dcterms:created xsi:type="dcterms:W3CDTF">2021-05-14T04:47:49Z</dcterms:created>
  <dcterms:modified xsi:type="dcterms:W3CDTF">2021-07-01T11:33:01Z</dcterms:modified>
</cp:coreProperties>
</file>